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20"/>
  </p:notesMasterIdLst>
  <p:sldIdLst>
    <p:sldId id="273" r:id="rId2"/>
    <p:sldId id="256" r:id="rId3"/>
    <p:sldId id="257" r:id="rId4"/>
    <p:sldId id="258" r:id="rId5"/>
    <p:sldId id="259" r:id="rId6"/>
    <p:sldId id="260" r:id="rId7"/>
    <p:sldId id="261" r:id="rId8"/>
    <p:sldId id="262" r:id="rId9"/>
    <p:sldId id="263" r:id="rId10"/>
    <p:sldId id="274" r:id="rId11"/>
    <p:sldId id="265" r:id="rId12"/>
    <p:sldId id="269" r:id="rId13"/>
    <p:sldId id="264" r:id="rId14"/>
    <p:sldId id="268" r:id="rId15"/>
    <p:sldId id="266" r:id="rId16"/>
    <p:sldId id="267"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g920b7zw2b9k1bCKMeTPEQH4Fc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84"/>
  </p:normalViewPr>
  <p:slideViewPr>
    <p:cSldViewPr snapToGrid="0">
      <p:cViewPr>
        <p:scale>
          <a:sx n="110" d="100"/>
          <a:sy n="110" d="100"/>
        </p:scale>
        <p:origin x="63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21924175e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421924175e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21924175e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21924175e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21924175e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421924175e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21924175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21924175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421924175e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421924175e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21924175e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21924175e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21924175e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21924175e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06642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3535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3195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0134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5423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397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9523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3139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7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9838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56852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54495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mansithummar67/flipkart-product-review-datas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1BC959-4B56-EB2E-1CFC-5EDCC78B81B8}"/>
              </a:ext>
            </a:extLst>
          </p:cNvPr>
          <p:cNvSpPr txBox="1"/>
          <p:nvPr/>
        </p:nvSpPr>
        <p:spPr>
          <a:xfrm>
            <a:off x="2594755" y="574414"/>
            <a:ext cx="10044023" cy="1102912"/>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4000" b="1" i="0" u="none" strike="noStrike" dirty="0">
                <a:solidFill>
                  <a:schemeClr val="bg1"/>
                </a:solidFill>
                <a:effectLst/>
              </a:rPr>
              <a:t>Flipkart Products Review Dataset</a:t>
            </a:r>
          </a:p>
          <a:p>
            <a:pPr>
              <a:lnSpc>
                <a:spcPct val="90000"/>
              </a:lnSpc>
              <a:spcBef>
                <a:spcPct val="0"/>
              </a:spcBef>
              <a:spcAft>
                <a:spcPts val="600"/>
              </a:spcAft>
            </a:pPr>
            <a:r>
              <a:rPr lang="en-US" sz="4000" b="1" i="0" u="none" strike="noStrike" dirty="0">
                <a:solidFill>
                  <a:srgbClr val="202124"/>
                </a:solidFill>
                <a:effectLst/>
                <a:latin typeface="Inter"/>
              </a:rPr>
              <a:t>Flipkart Products Review Dataset</a:t>
            </a:r>
          </a:p>
          <a:p>
            <a:pPr>
              <a:lnSpc>
                <a:spcPct val="90000"/>
              </a:lnSpc>
              <a:spcBef>
                <a:spcPct val="0"/>
              </a:spcBef>
              <a:spcAft>
                <a:spcPts val="600"/>
              </a:spcAft>
            </a:pPr>
            <a:endParaRPr lang="en-US" sz="4000" b="1" kern="1200" dirty="0">
              <a:solidFill>
                <a:schemeClr val="bg1"/>
              </a:solidFill>
              <a:ea typeface="+mj-ea"/>
              <a:cs typeface="+mj-cs"/>
            </a:endParaRPr>
          </a:p>
        </p:txBody>
      </p:sp>
      <p:sp>
        <p:nvSpPr>
          <p:cNvPr id="4" name="TextBox 3">
            <a:extLst>
              <a:ext uri="{FF2B5EF4-FFF2-40B4-BE49-F238E27FC236}">
                <a16:creationId xmlns:a16="http://schemas.microsoft.com/office/drawing/2014/main" id="{5D474FA8-4BD9-4571-C916-11800EFDFE95}"/>
              </a:ext>
            </a:extLst>
          </p:cNvPr>
          <p:cNvSpPr txBox="1"/>
          <p:nvPr/>
        </p:nvSpPr>
        <p:spPr>
          <a:xfrm>
            <a:off x="3292957" y="2394195"/>
            <a:ext cx="5702044" cy="403042"/>
          </a:xfrm>
          <a:prstGeom prst="rect">
            <a:avLst/>
          </a:prstGeom>
          <a:noFill/>
        </p:spPr>
        <p:txBody>
          <a:bodyPr wrap="square" rtlCol="0">
            <a:spAutoFit/>
          </a:bodyPr>
          <a:lstStyle/>
          <a:p>
            <a:pPr>
              <a:spcAft>
                <a:spcPts val="600"/>
              </a:spcAft>
            </a:pPr>
            <a:r>
              <a:rPr lang="en-US" sz="2000" kern="1200">
                <a:solidFill>
                  <a:srgbClr val="000000"/>
                </a:solidFill>
                <a:latin typeface="Arial"/>
                <a:ea typeface="+mn-ea"/>
                <a:cs typeface="Arial"/>
                <a:sym typeface="Arial"/>
              </a:rPr>
              <a:t>IS603 – Decision Making Support Systems</a:t>
            </a:r>
            <a:endParaRPr lang="en-US" sz="2000"/>
          </a:p>
        </p:txBody>
      </p:sp>
      <p:sp>
        <p:nvSpPr>
          <p:cNvPr id="5" name="TextBox 4">
            <a:extLst>
              <a:ext uri="{FF2B5EF4-FFF2-40B4-BE49-F238E27FC236}">
                <a16:creationId xmlns:a16="http://schemas.microsoft.com/office/drawing/2014/main" id="{E61D937D-0D6E-9F88-575A-CFA8CC18F9D6}"/>
              </a:ext>
            </a:extLst>
          </p:cNvPr>
          <p:cNvSpPr txBox="1"/>
          <p:nvPr/>
        </p:nvSpPr>
        <p:spPr>
          <a:xfrm>
            <a:off x="7799765" y="3441400"/>
            <a:ext cx="3772120" cy="1788830"/>
          </a:xfrm>
          <a:prstGeom prst="rect">
            <a:avLst/>
          </a:prstGeom>
          <a:noFill/>
        </p:spPr>
        <p:txBody>
          <a:bodyPr wrap="square" rtlCol="0">
            <a:spAutoFit/>
          </a:bodyPr>
          <a:lstStyle/>
          <a:p>
            <a:pPr>
              <a:spcAft>
                <a:spcPts val="600"/>
              </a:spcAft>
            </a:pPr>
            <a:r>
              <a:rPr lang="en-US" kern="1200">
                <a:solidFill>
                  <a:srgbClr val="000000"/>
                </a:solidFill>
                <a:latin typeface="Arial"/>
                <a:ea typeface="+mn-ea"/>
                <a:cs typeface="Arial"/>
                <a:sym typeface="Arial"/>
              </a:rPr>
              <a:t>By (Group-2)</a:t>
            </a:r>
          </a:p>
          <a:p>
            <a:pPr>
              <a:spcAft>
                <a:spcPts val="600"/>
              </a:spcAft>
            </a:pPr>
            <a:r>
              <a:rPr lang="en-US" kern="1200">
                <a:solidFill>
                  <a:srgbClr val="000000"/>
                </a:solidFill>
                <a:latin typeface="Arial"/>
                <a:ea typeface="+mn-ea"/>
                <a:cs typeface="Arial"/>
                <a:sym typeface="Arial"/>
              </a:rPr>
              <a:t>Vineeth Petnakota (RX82617)</a:t>
            </a:r>
          </a:p>
          <a:p>
            <a:pPr>
              <a:spcAft>
                <a:spcPts val="600"/>
              </a:spcAft>
            </a:pPr>
            <a:r>
              <a:rPr lang="en-US" kern="1200">
                <a:solidFill>
                  <a:srgbClr val="000000"/>
                </a:solidFill>
                <a:latin typeface="Arial"/>
                <a:ea typeface="+mn-ea"/>
                <a:cs typeface="Arial"/>
                <a:sym typeface="Arial"/>
              </a:rPr>
              <a:t>Sravani Linga (OO40177)</a:t>
            </a:r>
          </a:p>
          <a:p>
            <a:pPr>
              <a:spcAft>
                <a:spcPts val="600"/>
              </a:spcAft>
            </a:pPr>
            <a:r>
              <a:rPr lang="en-US" kern="1200">
                <a:solidFill>
                  <a:srgbClr val="000000"/>
                </a:solidFill>
                <a:latin typeface="Arial"/>
                <a:ea typeface="+mn-ea"/>
                <a:cs typeface="Arial"/>
                <a:sym typeface="Arial"/>
              </a:rPr>
              <a:t>Swati Roy (PR57930)</a:t>
            </a:r>
          </a:p>
          <a:p>
            <a:pPr>
              <a:spcAft>
                <a:spcPts val="600"/>
              </a:spcAft>
            </a:pPr>
            <a:endParaRPr lang="en-US"/>
          </a:p>
        </p:txBody>
      </p:sp>
      <p:pic>
        <p:nvPicPr>
          <p:cNvPr id="8" name="Picture 7" descr="A picture containing graphical user interface&#10;&#10;Description automatically generated">
            <a:extLst>
              <a:ext uri="{FF2B5EF4-FFF2-40B4-BE49-F238E27FC236}">
                <a16:creationId xmlns:a16="http://schemas.microsoft.com/office/drawing/2014/main" id="{8D662ABE-8C59-DB08-D0F1-8FD6560F5B35}"/>
              </a:ext>
            </a:extLst>
          </p:cNvPr>
          <p:cNvPicPr>
            <a:picLocks noChangeAspect="1"/>
          </p:cNvPicPr>
          <p:nvPr/>
        </p:nvPicPr>
        <p:blipFill>
          <a:blip r:embed="rId2"/>
          <a:stretch>
            <a:fillRect/>
          </a:stretch>
        </p:blipFill>
        <p:spPr>
          <a:xfrm>
            <a:off x="644056" y="2999979"/>
            <a:ext cx="6591728" cy="3023788"/>
          </a:xfrm>
          <a:prstGeom prst="rect">
            <a:avLst/>
          </a:prstGeom>
        </p:spPr>
      </p:pic>
    </p:spTree>
    <p:extLst>
      <p:ext uri="{BB962C8B-B14F-4D97-AF65-F5344CB8AC3E}">
        <p14:creationId xmlns:p14="http://schemas.microsoft.com/office/powerpoint/2010/main" val="157827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B1249-6521-FA36-2A96-3E5881D1E7D7}"/>
              </a:ext>
            </a:extLst>
          </p:cNvPr>
          <p:cNvSpPr txBox="1"/>
          <p:nvPr/>
        </p:nvSpPr>
        <p:spPr>
          <a:xfrm>
            <a:off x="1057025" y="922644"/>
            <a:ext cx="5040285" cy="11695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a:solidFill>
                  <a:schemeClr val="tx1"/>
                </a:solidFill>
                <a:latin typeface="+mj-lt"/>
                <a:ea typeface="+mj-ea"/>
                <a:cs typeface="+mj-cs"/>
              </a:rPr>
              <a:t>Statistical Analysis</a:t>
            </a:r>
          </a:p>
        </p:txBody>
      </p:sp>
      <p:sp>
        <p:nvSpPr>
          <p:cNvPr id="3" name="TextBox 2">
            <a:extLst>
              <a:ext uri="{FF2B5EF4-FFF2-40B4-BE49-F238E27FC236}">
                <a16:creationId xmlns:a16="http://schemas.microsoft.com/office/drawing/2014/main" id="{53B42634-D9C7-344B-8F2E-9D587A15549B}"/>
              </a:ext>
            </a:extLst>
          </p:cNvPr>
          <p:cNvSpPr txBox="1"/>
          <p:nvPr/>
        </p:nvSpPr>
        <p:spPr>
          <a:xfrm>
            <a:off x="1055716" y="2808681"/>
            <a:ext cx="4027914" cy="3051383"/>
          </a:xfrm>
          <a:prstGeom prst="rect">
            <a:avLst/>
          </a:prstGeom>
        </p:spPr>
        <p:txBody>
          <a:bodyPr vert="horz" lIns="91440" tIns="45720" rIns="91440" bIns="45720" rtlCol="0" anchor="ctr">
            <a:normAutofit fontScale="92500" lnSpcReduction="20000"/>
          </a:bodyPr>
          <a:lstStyle/>
          <a:p>
            <a:pPr indent="-228600">
              <a:lnSpc>
                <a:spcPct val="90000"/>
              </a:lnSpc>
              <a:buFont typeface="Arial" panose="020B0604020202020204" pitchFamily="34" charset="0"/>
              <a:buChar char="•"/>
            </a:pPr>
            <a:r>
              <a:rPr lang="en-US" sz="1700" kern="1200">
                <a:solidFill>
                  <a:schemeClr val="tx1"/>
                </a:solidFill>
                <a:latin typeface="+mn-lt"/>
                <a:ea typeface="+mn-ea"/>
                <a:cs typeface="+mn-cs"/>
              </a:rPr>
              <a:t>We did statistical analysis for this data set in terms of</a:t>
            </a:r>
          </a:p>
          <a:p>
            <a:pPr indent="-228600">
              <a:lnSpc>
                <a:spcPct val="90000"/>
              </a:lnSpc>
              <a:buFont typeface="Arial" panose="020B0604020202020204" pitchFamily="34" charset="0"/>
              <a:buChar char="•"/>
            </a:pPr>
            <a:endParaRPr lang="en-US" sz="1700" kern="1200">
              <a:solidFill>
                <a:schemeClr val="tx1"/>
              </a:solidFill>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i="0" u="none" strike="noStrike" kern="1200">
                <a:solidFill>
                  <a:schemeClr val="tx1"/>
                </a:solidFill>
                <a:effectLst/>
                <a:latin typeface="+mn-lt"/>
                <a:ea typeface="+mn-ea"/>
                <a:cs typeface="+mn-cs"/>
              </a:rPr>
              <a:t>   Arithmetic mean</a:t>
            </a:r>
            <a:endParaRPr lang="en-US" sz="1700" b="1" kern="1200">
              <a:solidFill>
                <a:schemeClr val="tx1"/>
              </a:solidFill>
              <a:effectLst/>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i="0" u="none" strike="noStrike" kern="1200">
                <a:solidFill>
                  <a:schemeClr val="tx1"/>
                </a:solidFill>
                <a:effectLst/>
                <a:latin typeface="+mn-lt"/>
                <a:ea typeface="+mn-ea"/>
                <a:cs typeface="+mn-cs"/>
              </a:rPr>
              <a:t>    Median</a:t>
            </a:r>
            <a:endParaRPr lang="en-US" sz="1700" b="1" kern="1200">
              <a:solidFill>
                <a:schemeClr val="tx1"/>
              </a:solidFill>
              <a:effectLst/>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i="0" u="none" strike="noStrike" kern="1200">
                <a:solidFill>
                  <a:schemeClr val="tx1"/>
                </a:solidFill>
                <a:effectLst/>
                <a:latin typeface="+mn-lt"/>
                <a:ea typeface="+mn-ea"/>
                <a:cs typeface="+mn-cs"/>
              </a:rPr>
              <a:t>    Mode</a:t>
            </a:r>
            <a:endParaRPr lang="en-US" sz="1700" b="1" kern="1200">
              <a:solidFill>
                <a:schemeClr val="tx1"/>
              </a:solidFill>
              <a:effectLst/>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kern="1200">
                <a:solidFill>
                  <a:schemeClr val="tx1"/>
                </a:solidFill>
                <a:latin typeface="+mn-lt"/>
                <a:ea typeface="+mn-ea"/>
                <a:cs typeface="+mn-cs"/>
              </a:rPr>
              <a:t>   </a:t>
            </a:r>
            <a:r>
              <a:rPr lang="en-US" sz="1700" b="1" i="0" u="none" strike="noStrike" kern="1200">
                <a:solidFill>
                  <a:schemeClr val="tx1"/>
                </a:solidFill>
                <a:effectLst/>
                <a:latin typeface="+mn-lt"/>
                <a:ea typeface="+mn-ea"/>
                <a:cs typeface="+mn-cs"/>
              </a:rPr>
              <a:t>Dispersion</a:t>
            </a:r>
            <a:endParaRPr lang="en-US" sz="1700" b="1" kern="1200">
              <a:solidFill>
                <a:schemeClr val="tx1"/>
              </a:solidFill>
              <a:effectLst/>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i="0" u="none" strike="noStrike" kern="1200">
                <a:solidFill>
                  <a:schemeClr val="tx1"/>
                </a:solidFill>
                <a:effectLst/>
                <a:latin typeface="+mn-lt"/>
                <a:ea typeface="+mn-ea"/>
                <a:cs typeface="+mn-cs"/>
              </a:rPr>
              <a:t>   Range Variance</a:t>
            </a:r>
            <a:endParaRPr lang="en-US" sz="1700" b="1" kern="1200">
              <a:solidFill>
                <a:schemeClr val="tx1"/>
              </a:solidFill>
              <a:effectLst/>
              <a:latin typeface="+mn-lt"/>
              <a:ea typeface="+mn-ea"/>
              <a:cs typeface="+mn-cs"/>
            </a:endParaRPr>
          </a:p>
          <a:p>
            <a:pPr marL="457200" indent="-228600">
              <a:lnSpc>
                <a:spcPct val="90000"/>
              </a:lnSpc>
              <a:spcBef>
                <a:spcPts val="0"/>
              </a:spcBef>
              <a:spcAft>
                <a:spcPts val="1200"/>
              </a:spcAft>
              <a:buFont typeface="Arial" panose="020B0604020202020204" pitchFamily="34" charset="0"/>
              <a:buChar char="•"/>
            </a:pPr>
            <a:r>
              <a:rPr lang="en-US" sz="1700" b="1" kern="1200">
                <a:solidFill>
                  <a:schemeClr val="tx1"/>
                </a:solidFill>
                <a:latin typeface="+mn-lt"/>
                <a:ea typeface="+mn-ea"/>
                <a:cs typeface="+mn-cs"/>
              </a:rPr>
              <a:t>  </a:t>
            </a:r>
            <a:r>
              <a:rPr lang="en-US" sz="1700" b="1" i="0" u="none" strike="noStrike" kern="1200">
                <a:solidFill>
                  <a:schemeClr val="tx1"/>
                </a:solidFill>
                <a:effectLst/>
                <a:latin typeface="+mn-lt"/>
                <a:ea typeface="+mn-ea"/>
                <a:cs typeface="+mn-cs"/>
              </a:rPr>
              <a:t>Standard Deviation</a:t>
            </a:r>
            <a:endParaRPr lang="en-US" sz="1700" b="1" kern="1200">
              <a:solidFill>
                <a:schemeClr val="tx1"/>
              </a:solidFill>
              <a:effectLst/>
              <a:latin typeface="+mn-lt"/>
              <a:ea typeface="+mn-ea"/>
              <a:cs typeface="+mn-cs"/>
            </a:endParaRPr>
          </a:p>
          <a:p>
            <a:pPr>
              <a:lnSpc>
                <a:spcPct val="90000"/>
              </a:lnSpc>
            </a:pPr>
            <a:br>
              <a:rPr lang="en-US" sz="1700" kern="1200">
                <a:solidFill>
                  <a:schemeClr val="tx1"/>
                </a:solidFill>
                <a:latin typeface="+mn-lt"/>
                <a:ea typeface="+mn-ea"/>
                <a:cs typeface="+mn-cs"/>
              </a:rPr>
            </a:br>
            <a:endParaRPr lang="en-US" sz="1700" kern="1200">
              <a:solidFill>
                <a:schemeClr val="tx1"/>
              </a:solidFill>
              <a:latin typeface="+mn-lt"/>
              <a:ea typeface="+mn-ea"/>
              <a:cs typeface="+mn-cs"/>
            </a:endParaRPr>
          </a:p>
          <a:p>
            <a:pPr indent="-228600">
              <a:lnSpc>
                <a:spcPct val="90000"/>
              </a:lnSpc>
              <a:buFont typeface="Arial" panose="020B0604020202020204" pitchFamily="34" charset="0"/>
              <a:buChar char="•"/>
            </a:pPr>
            <a:endParaRPr lang="en-US" sz="1700" kern="1200" dirty="0">
              <a:solidFill>
                <a:schemeClr val="tx1"/>
              </a:solidFill>
              <a:latin typeface="+mn-lt"/>
              <a:ea typeface="+mn-ea"/>
              <a:cs typeface="+mn-cs"/>
            </a:endParaRPr>
          </a:p>
        </p:txBody>
      </p:sp>
      <p:pic>
        <p:nvPicPr>
          <p:cNvPr id="1032" name="Picture 8">
            <a:extLst>
              <a:ext uri="{FF2B5EF4-FFF2-40B4-BE49-F238E27FC236}">
                <a16:creationId xmlns:a16="http://schemas.microsoft.com/office/drawing/2014/main" id="{FE048098-7A25-A45F-7098-FE3EF1B092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302"/>
          <a:stretch/>
        </p:blipFill>
        <p:spPr bwMode="auto">
          <a:xfrm>
            <a:off x="5224149" y="2092229"/>
            <a:ext cx="6967851" cy="329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82" name="Rectangle 18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5"/>
          <p:cNvSpPr txBox="1">
            <a:spLocks noGrp="1"/>
          </p:cNvSpPr>
          <p:nvPr>
            <p:ph type="title"/>
          </p:nvPr>
        </p:nvSpPr>
        <p:spPr>
          <a:xfrm>
            <a:off x="589560" y="856180"/>
            <a:ext cx="4560584" cy="1128068"/>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5400"/>
              <a:buFont typeface="Calibri"/>
              <a:buNone/>
            </a:pPr>
            <a:r>
              <a:rPr lang="en-US" sz="4000" b="1"/>
              <a:t>Visualization</a:t>
            </a:r>
            <a:endParaRPr lang="en-US" sz="4000"/>
          </a:p>
        </p:txBody>
      </p:sp>
      <p:grpSp>
        <p:nvGrpSpPr>
          <p:cNvPr id="184" name="Group 18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5" name="Rectangle 18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idx="1"/>
          </p:nvPr>
        </p:nvSpPr>
        <p:spPr>
          <a:xfrm>
            <a:off x="590719" y="2330505"/>
            <a:ext cx="4559425" cy="3979585"/>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200"/>
              <a:buChar char="•"/>
            </a:pPr>
            <a:r>
              <a:rPr lang="en-US" sz="1700"/>
              <a:t>Quantitative Data Visualization was used in our project. Based on the review and summary, we used the comparative technique for the various product names. </a:t>
            </a:r>
          </a:p>
          <a:p>
            <a:pPr marL="228600" lvl="0" indent="-228600" rtl="0">
              <a:spcBef>
                <a:spcPts val="1000"/>
              </a:spcBef>
              <a:spcAft>
                <a:spcPts val="0"/>
              </a:spcAft>
              <a:buClr>
                <a:schemeClr val="dk1"/>
              </a:buClr>
              <a:buSzPts val="2200"/>
              <a:buChar char="•"/>
            </a:pPr>
            <a:r>
              <a:rPr lang="en-US" sz="1700"/>
              <a:t>The product was compared based on review comments (excellent to worst reviews).</a:t>
            </a:r>
          </a:p>
          <a:p>
            <a:pPr marL="228600" lvl="0" indent="-228600" rtl="0">
              <a:spcBef>
                <a:spcPts val="1000"/>
              </a:spcBef>
              <a:spcAft>
                <a:spcPts val="0"/>
              </a:spcAft>
              <a:buClr>
                <a:schemeClr val="dk1"/>
              </a:buClr>
              <a:buSzPts val="2200"/>
              <a:buChar char="•"/>
            </a:pPr>
            <a:r>
              <a:rPr lang="en-US" sz="1700"/>
              <a:t>Our data was best shown using Bar chart. </a:t>
            </a:r>
          </a:p>
          <a:p>
            <a:pPr marL="228600" lvl="0" indent="-228600" rtl="0">
              <a:spcBef>
                <a:spcPts val="1000"/>
              </a:spcBef>
              <a:spcAft>
                <a:spcPts val="0"/>
              </a:spcAft>
              <a:buClr>
                <a:schemeClr val="dk1"/>
              </a:buClr>
              <a:buSzPts val="2200"/>
              <a:buChar char="•"/>
            </a:pPr>
            <a:r>
              <a:rPr lang="en-US" sz="1700"/>
              <a:t>This will assist to decide if the product with the highest rating and the most reviews can be handled more effectively to improve sales, while the product with the lowest rating will focus on marketing strategy to raise sales.</a:t>
            </a:r>
          </a:p>
          <a:p>
            <a:pPr marL="228600" lvl="0" indent="-88900" rtl="0">
              <a:spcBef>
                <a:spcPts val="1000"/>
              </a:spcBef>
              <a:spcAft>
                <a:spcPts val="0"/>
              </a:spcAft>
              <a:buClr>
                <a:schemeClr val="dk1"/>
              </a:buClr>
              <a:buSzPts val="2200"/>
              <a:buNone/>
            </a:pPr>
            <a:endParaRPr lang="en-US" sz="1700"/>
          </a:p>
        </p:txBody>
      </p:sp>
      <p:sp>
        <p:nvSpPr>
          <p:cNvPr id="190" name="Rectangle 18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oogle Shape;177;p5" descr="Financial graphs on a dark display"/>
          <p:cNvPicPr preferRelativeResize="0"/>
          <p:nvPr/>
        </p:nvPicPr>
        <p:blipFill rotWithShape="1">
          <a:blip r:embed="rId3"/>
          <a:srcRect l="16402" r="19123" b="-1"/>
          <a:stretch/>
        </p:blipFill>
        <p:spPr>
          <a:xfrm>
            <a:off x="5977788" y="799352"/>
            <a:ext cx="5425410" cy="525929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212" name="Rectangle 21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Rectangle 2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Google Shape;204;g2421924175e_3_35"/>
          <p:cNvPicPr preferRelativeResize="0"/>
          <p:nvPr/>
        </p:nvPicPr>
        <p:blipFill rotWithShape="1">
          <a:blip r:embed="rId3"/>
          <a:srcRect l="-14276" t="-27699" r="-14688" b="-2820"/>
          <a:stretch/>
        </p:blipFill>
        <p:spPr>
          <a:xfrm>
            <a:off x="821204" y="473197"/>
            <a:ext cx="10628376" cy="5911608"/>
          </a:xfrm>
          <a:prstGeom prst="rect">
            <a:avLst/>
          </a:prstGeom>
          <a:noFill/>
        </p:spPr>
      </p:pic>
      <p:sp>
        <p:nvSpPr>
          <p:cNvPr id="2" name="TextBox 1">
            <a:extLst>
              <a:ext uri="{FF2B5EF4-FFF2-40B4-BE49-F238E27FC236}">
                <a16:creationId xmlns:a16="http://schemas.microsoft.com/office/drawing/2014/main" id="{76E41609-88B8-5BF0-DA79-A31FA8194546}"/>
              </a:ext>
            </a:extLst>
          </p:cNvPr>
          <p:cNvSpPr txBox="1"/>
          <p:nvPr/>
        </p:nvSpPr>
        <p:spPr>
          <a:xfrm>
            <a:off x="3224018" y="473196"/>
            <a:ext cx="5891677" cy="461665"/>
          </a:xfrm>
          <a:prstGeom prst="rect">
            <a:avLst/>
          </a:prstGeom>
          <a:noFill/>
        </p:spPr>
        <p:txBody>
          <a:bodyPr wrap="none" rtlCol="0">
            <a:spAutoFit/>
          </a:bodyPr>
          <a:lstStyle/>
          <a:p>
            <a:r>
              <a:rPr lang="en-US" sz="2400" b="1" dirty="0" err="1"/>
              <a:t>Positive,Negative</a:t>
            </a:r>
            <a:r>
              <a:rPr lang="en-US" sz="2400" b="1" dirty="0"/>
              <a:t> and Neutral Review Graph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8" name="Rectangle 17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Rectangle 18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Google Shape;166;g2421924175e_3_39"/>
          <p:cNvSpPr txBox="1">
            <a:spLocks noGrp="1"/>
          </p:cNvSpPr>
          <p:nvPr>
            <p:ph type="title"/>
          </p:nvPr>
        </p:nvSpPr>
        <p:spPr>
          <a:xfrm>
            <a:off x="1043631" y="873940"/>
            <a:ext cx="4928291" cy="1035781"/>
          </a:xfrm>
          <a:prstGeom prst="rect">
            <a:avLst/>
          </a:prstGeom>
        </p:spPr>
        <p:txBody>
          <a:bodyPr spcFirstLastPara="1" vert="horz" lIns="91440" tIns="45720" rIns="91440" bIns="45720" rtlCol="0" anchor="ctr" anchorCtr="0">
            <a:normAutofit/>
          </a:bodyPr>
          <a:lstStyle/>
          <a:p>
            <a:pPr marL="0" lvl="0" indent="0">
              <a:spcAft>
                <a:spcPts val="0"/>
              </a:spcAft>
            </a:pPr>
            <a:r>
              <a:rPr lang="en-US" sz="3600" kern="1200">
                <a:solidFill>
                  <a:schemeClr val="tx1"/>
                </a:solidFill>
                <a:latin typeface="+mj-lt"/>
                <a:ea typeface="+mj-ea"/>
                <a:cs typeface="+mj-cs"/>
              </a:rPr>
              <a:t>Word Cloud</a:t>
            </a:r>
          </a:p>
        </p:txBody>
      </p:sp>
      <p:sp>
        <p:nvSpPr>
          <p:cNvPr id="2" name="TextBox 1">
            <a:extLst>
              <a:ext uri="{FF2B5EF4-FFF2-40B4-BE49-F238E27FC236}">
                <a16:creationId xmlns:a16="http://schemas.microsoft.com/office/drawing/2014/main" id="{52354785-001C-FEF9-5A25-5240C0FF9F6C}"/>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b="1" dirty="0"/>
          </a:p>
        </p:txBody>
      </p:sp>
      <p:pic>
        <p:nvPicPr>
          <p:cNvPr id="170" name="Google Shape;170;g2421924175e_3_39"/>
          <p:cNvPicPr preferRelativeResize="0"/>
          <p:nvPr/>
        </p:nvPicPr>
        <p:blipFill rotWithShape="1">
          <a:blip r:embed="rId3"/>
          <a:srcRect t="845" r="4" b="4887"/>
          <a:stretch/>
        </p:blipFill>
        <p:spPr>
          <a:xfrm>
            <a:off x="6542972" y="1363048"/>
            <a:ext cx="5511353" cy="4123345"/>
          </a:xfrm>
          <a:prstGeom prst="rect">
            <a:avLst/>
          </a:prstGeom>
          <a:noFill/>
        </p:spPr>
      </p:pic>
      <p:pic>
        <p:nvPicPr>
          <p:cNvPr id="169" name="Google Shape;169;g2421924175e_3_39"/>
          <p:cNvPicPr preferRelativeResize="0"/>
          <p:nvPr/>
        </p:nvPicPr>
        <p:blipFill rotWithShape="1">
          <a:blip r:embed="rId4"/>
          <a:srcRect r="27579"/>
          <a:stretch/>
        </p:blipFill>
        <p:spPr>
          <a:xfrm>
            <a:off x="719513" y="2494440"/>
            <a:ext cx="5511353" cy="3357994"/>
          </a:xfrm>
          <a:prstGeom prst="rect">
            <a:avLst/>
          </a:prstGeom>
          <a:noFill/>
        </p:spPr>
      </p:pic>
      <p:cxnSp>
        <p:nvCxnSpPr>
          <p:cNvPr id="184" name="Straight Connector 18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8" name="Google Shape;168;g2421924175e_3_39"/>
          <p:cNvSpPr txBox="1"/>
          <p:nvPr/>
        </p:nvSpPr>
        <p:spPr>
          <a:xfrm>
            <a:off x="2881775" y="809500"/>
            <a:ext cx="933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66"/>
                                        </p:tgtEl>
                                        <p:attrNameLst>
                                          <p:attrName>style.visibility</p:attrName>
                                        </p:attrNameLst>
                                      </p:cBhvr>
                                      <p:to>
                                        <p:strVal val="visible"/>
                                      </p:to>
                                    </p:set>
                                    <p:animEffect transition="in" filter="fade">
                                      <p:cBhvr>
                                        <p:cTn id="7" dur="7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198" name="Google Shape;198;g2421924175e_3_30"/>
          <p:cNvPicPr preferRelativeResize="0"/>
          <p:nvPr/>
        </p:nvPicPr>
        <p:blipFill>
          <a:blip r:embed="rId3"/>
          <a:stretch>
            <a:fillRect/>
          </a:stretch>
        </p:blipFill>
        <p:spPr>
          <a:xfrm>
            <a:off x="643467" y="1415144"/>
            <a:ext cx="5294716" cy="3690256"/>
          </a:xfrm>
          <a:prstGeom prst="rect">
            <a:avLst/>
          </a:prstGeom>
          <a:noFill/>
        </p:spPr>
      </p:pic>
      <p:pic>
        <p:nvPicPr>
          <p:cNvPr id="199" name="Google Shape;199;g2421924175e_3_30"/>
          <p:cNvPicPr preferRelativeResize="0"/>
          <p:nvPr/>
        </p:nvPicPr>
        <p:blipFill rotWithShape="1">
          <a:blip r:embed="rId4"/>
          <a:srcRect t="1" b="885"/>
          <a:stretch/>
        </p:blipFill>
        <p:spPr>
          <a:xfrm>
            <a:off x="6253817" y="1415144"/>
            <a:ext cx="5294715" cy="3886061"/>
          </a:xfrm>
          <a:prstGeom prst="rect">
            <a:avLst/>
          </a:prstGeom>
          <a:noFill/>
        </p:spPr>
      </p:pic>
      <p:sp>
        <p:nvSpPr>
          <p:cNvPr id="2" name="TextBox 1">
            <a:extLst>
              <a:ext uri="{FF2B5EF4-FFF2-40B4-BE49-F238E27FC236}">
                <a16:creationId xmlns:a16="http://schemas.microsoft.com/office/drawing/2014/main" id="{97D6572E-1C90-05BC-BC0D-88EA851E592B}"/>
              </a:ext>
            </a:extLst>
          </p:cNvPr>
          <p:cNvSpPr txBox="1"/>
          <p:nvPr/>
        </p:nvSpPr>
        <p:spPr>
          <a:xfrm>
            <a:off x="3368233" y="555585"/>
            <a:ext cx="5121402" cy="369332"/>
          </a:xfrm>
          <a:prstGeom prst="rect">
            <a:avLst/>
          </a:prstGeom>
          <a:noFill/>
        </p:spPr>
        <p:txBody>
          <a:bodyPr wrap="none" rtlCol="0">
            <a:spAutoFit/>
          </a:bodyPr>
          <a:lstStyle/>
          <a:p>
            <a:r>
              <a:rPr lang="en-US" b="1" dirty="0"/>
              <a:t>Sentiment Analysis plot with subjectivity vs Polarity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pic>
        <p:nvPicPr>
          <p:cNvPr id="182" name="Google Shape;182;p6"/>
          <p:cNvPicPr preferRelativeResize="0"/>
          <p:nvPr/>
        </p:nvPicPr>
        <p:blipFill rotWithShape="1">
          <a:blip r:embed="rId3">
            <a:alphaModFix/>
          </a:blip>
          <a:srcRect l="14683" t="4673" r="1663" b="218"/>
          <a:stretch/>
        </p:blipFill>
        <p:spPr>
          <a:xfrm>
            <a:off x="0" y="0"/>
            <a:ext cx="9392923" cy="3829558"/>
          </a:xfrm>
          <a:prstGeom prst="rect">
            <a:avLst/>
          </a:prstGeom>
          <a:noFill/>
          <a:ln>
            <a:noFill/>
          </a:ln>
        </p:spPr>
      </p:pic>
      <p:sp>
        <p:nvSpPr>
          <p:cNvPr id="183" name="Google Shape;183;p6"/>
          <p:cNvSpPr txBox="1"/>
          <p:nvPr/>
        </p:nvSpPr>
        <p:spPr>
          <a:xfrm>
            <a:off x="9514135" y="1277039"/>
            <a:ext cx="2018090" cy="11193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74" b="1" dirty="0">
                <a:solidFill>
                  <a:srgbClr val="000000"/>
                </a:solidFill>
                <a:latin typeface="Arial"/>
                <a:ea typeface="Arial"/>
                <a:cs typeface="Arial"/>
                <a:sym typeface="Arial"/>
              </a:rPr>
              <a:t>Each Product based on min , average and max rating</a:t>
            </a:r>
            <a:endParaRPr sz="1800" dirty="0">
              <a:solidFill>
                <a:schemeClr val="dk1"/>
              </a:solidFill>
              <a:latin typeface="Calibri"/>
              <a:ea typeface="Calibri"/>
              <a:cs typeface="Calibri"/>
              <a:sym typeface="Calibri"/>
            </a:endParaRPr>
          </a:p>
        </p:txBody>
      </p:sp>
      <p:pic>
        <p:nvPicPr>
          <p:cNvPr id="184" name="Google Shape;184;p6"/>
          <p:cNvPicPr preferRelativeResize="0"/>
          <p:nvPr/>
        </p:nvPicPr>
        <p:blipFill rotWithShape="1">
          <a:blip r:embed="rId4">
            <a:alphaModFix/>
          </a:blip>
          <a:srcRect l="14454" r="1786"/>
          <a:stretch/>
        </p:blipFill>
        <p:spPr>
          <a:xfrm>
            <a:off x="4429164" y="3829558"/>
            <a:ext cx="7735614" cy="3058164"/>
          </a:xfrm>
          <a:prstGeom prst="rect">
            <a:avLst/>
          </a:prstGeom>
          <a:noFill/>
          <a:ln>
            <a:noFill/>
          </a:ln>
        </p:spPr>
      </p:pic>
      <p:sp>
        <p:nvSpPr>
          <p:cNvPr id="185" name="Google Shape;185;p6"/>
          <p:cNvSpPr txBox="1"/>
          <p:nvPr/>
        </p:nvSpPr>
        <p:spPr>
          <a:xfrm>
            <a:off x="1502979" y="4645572"/>
            <a:ext cx="2554014" cy="8652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74" b="1">
                <a:solidFill>
                  <a:srgbClr val="000000"/>
                </a:solidFill>
                <a:latin typeface="Arial"/>
                <a:ea typeface="Arial"/>
                <a:cs typeface="Arial"/>
                <a:sym typeface="Arial"/>
              </a:rPr>
              <a:t>Standard deviation and variance of the products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pic>
        <p:nvPicPr>
          <p:cNvPr id="190" name="Google Shape;190;p7" descr="Graphical user interface, application&#10;&#10;Description automatically generated"/>
          <p:cNvPicPr preferRelativeResize="0"/>
          <p:nvPr/>
        </p:nvPicPr>
        <p:blipFill rotWithShape="1">
          <a:blip r:embed="rId3">
            <a:alphaModFix/>
          </a:blip>
          <a:srcRect l="16072" t="694" r="2636" b="13889"/>
          <a:stretch/>
        </p:blipFill>
        <p:spPr>
          <a:xfrm>
            <a:off x="1290732" y="304800"/>
            <a:ext cx="7207902" cy="2998805"/>
          </a:xfrm>
          <a:prstGeom prst="rect">
            <a:avLst/>
          </a:prstGeom>
          <a:noFill/>
          <a:ln>
            <a:noFill/>
          </a:ln>
        </p:spPr>
      </p:pic>
      <p:sp>
        <p:nvSpPr>
          <p:cNvPr id="191" name="Google Shape;191;p7"/>
          <p:cNvSpPr txBox="1"/>
          <p:nvPr/>
        </p:nvSpPr>
        <p:spPr>
          <a:xfrm>
            <a:off x="8947812" y="1200573"/>
            <a:ext cx="1653705" cy="1388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30" b="1">
                <a:solidFill>
                  <a:srgbClr val="000000"/>
                </a:solidFill>
                <a:latin typeface="Arial"/>
                <a:ea typeface="Arial"/>
                <a:cs typeface="Arial"/>
                <a:sym typeface="Arial"/>
              </a:rPr>
              <a:t>Product based on lowest review</a:t>
            </a:r>
            <a:endParaRPr sz="1530">
              <a:solidFill>
                <a:schemeClr val="dk1"/>
              </a:solidFill>
              <a:latin typeface="Calibri"/>
              <a:ea typeface="Calibri"/>
              <a:cs typeface="Calibri"/>
              <a:sym typeface="Calibri"/>
            </a:endParaRPr>
          </a:p>
          <a:p>
            <a:pPr marL="0" marR="0" lvl="0" indent="0" algn="l" rtl="0">
              <a:spcBef>
                <a:spcPts val="600"/>
              </a:spcBef>
              <a:spcAft>
                <a:spcPts val="0"/>
              </a:spcAft>
              <a:buNone/>
            </a:pPr>
            <a:br>
              <a:rPr lang="en-US" sz="153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92" name="Google Shape;192;p7" descr="Graphical user interface, application&#10;&#10;Description automatically generated"/>
          <p:cNvPicPr preferRelativeResize="0"/>
          <p:nvPr/>
        </p:nvPicPr>
        <p:blipFill rotWithShape="1">
          <a:blip r:embed="rId4">
            <a:alphaModFix/>
          </a:blip>
          <a:srcRect l="15865" b="14454"/>
          <a:stretch/>
        </p:blipFill>
        <p:spPr>
          <a:xfrm>
            <a:off x="3771737" y="3900322"/>
            <a:ext cx="7129530" cy="2794768"/>
          </a:xfrm>
          <a:prstGeom prst="rect">
            <a:avLst/>
          </a:prstGeom>
          <a:noFill/>
          <a:ln>
            <a:noFill/>
          </a:ln>
        </p:spPr>
      </p:pic>
      <p:sp>
        <p:nvSpPr>
          <p:cNvPr id="193" name="Google Shape;193;p7"/>
          <p:cNvSpPr txBox="1"/>
          <p:nvPr/>
        </p:nvSpPr>
        <p:spPr>
          <a:xfrm flipH="1">
            <a:off x="2499885" y="4181361"/>
            <a:ext cx="1182284" cy="10340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30" b="1" dirty="0">
                <a:solidFill>
                  <a:srgbClr val="000000"/>
                </a:solidFill>
                <a:latin typeface="Arial"/>
                <a:ea typeface="Arial"/>
                <a:cs typeface="Arial"/>
                <a:sym typeface="Arial"/>
              </a:rPr>
              <a:t>Product based on maximum  review</a:t>
            </a:r>
            <a:endParaRPr sz="1800"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5"/>
        <p:cNvGrpSpPr/>
        <p:nvPr/>
      </p:nvGrpSpPr>
      <p:grpSpPr>
        <a:xfrm>
          <a:off x="0" y="0"/>
          <a:ext cx="0" cy="0"/>
          <a:chOff x="0" y="0"/>
          <a:chExt cx="0" cy="0"/>
        </a:xfrm>
      </p:grpSpPr>
      <p:pic>
        <p:nvPicPr>
          <p:cNvPr id="216" name="Google Shape;216;p9" descr="Graph on document with pen"/>
          <p:cNvPicPr preferRelativeResize="0"/>
          <p:nvPr/>
        </p:nvPicPr>
        <p:blipFill rotWithShape="1">
          <a:blip r:embed="rId3"/>
          <a:srcRect l="19187" r="13299" b="-1"/>
          <a:stretch/>
        </p:blipFill>
        <p:spPr>
          <a:xfrm>
            <a:off x="1" y="10"/>
            <a:ext cx="6936390" cy="6857990"/>
          </a:xfrm>
          <a:prstGeom prst="rect">
            <a:avLst/>
          </a:prstGeom>
          <a:noFill/>
        </p:spPr>
      </p:pic>
      <p:sp>
        <p:nvSpPr>
          <p:cNvPr id="217" name="Google Shape;217;p9"/>
          <p:cNvSpPr txBox="1"/>
          <p:nvPr/>
        </p:nvSpPr>
        <p:spPr>
          <a:xfrm>
            <a:off x="7531610" y="950026"/>
            <a:ext cx="3822189" cy="5226937"/>
          </a:xfrm>
          <a:prstGeom prst="rect">
            <a:avLst/>
          </a:prstGeom>
        </p:spPr>
        <p:txBody>
          <a:bodyPr spcFirstLastPara="1" vert="horz" lIns="91440" tIns="45720" rIns="91440" bIns="45720" rtlCol="0" anchorCtr="0">
            <a:normAutofit/>
          </a:bodyPr>
          <a:lstStyle/>
          <a:p>
            <a:pPr marL="0" marR="0" lvl="0" indent="-228600">
              <a:lnSpc>
                <a:spcPct val="90000"/>
              </a:lnSpc>
              <a:spcBef>
                <a:spcPts val="0"/>
              </a:spcBef>
              <a:spcAft>
                <a:spcPts val="0"/>
              </a:spcAft>
              <a:buClr>
                <a:schemeClr val="dk1"/>
              </a:buClr>
              <a:buSzPts val="1800"/>
              <a:buFont typeface="Arial" panose="020B0604020202020204" pitchFamily="34" charset="0"/>
              <a:buChar char="•"/>
            </a:pPr>
            <a:r>
              <a:rPr lang="en-US" sz="2000" b="1" kern="1200" dirty="0">
                <a:solidFill>
                  <a:schemeClr val="tx1"/>
                </a:solidFill>
                <a:latin typeface="+mn-lt"/>
                <a:ea typeface="+mn-ea"/>
                <a:cs typeface="+mn-cs"/>
                <a:sym typeface="Calibri"/>
              </a:rPr>
              <a:t>Limitations</a:t>
            </a:r>
            <a:endParaRPr lang="en-US" sz="2000" kern="1200" dirty="0">
              <a:solidFill>
                <a:schemeClr val="tx1"/>
              </a:solidFill>
              <a:latin typeface="+mn-lt"/>
              <a:ea typeface="+mn-ea"/>
              <a:cs typeface="+mn-cs"/>
            </a:endParaRPr>
          </a:p>
          <a:p>
            <a:pPr marL="0" marR="0" lvl="0" indent="-228600">
              <a:lnSpc>
                <a:spcPct val="90000"/>
              </a:lnSpc>
              <a:spcBef>
                <a:spcPts val="600"/>
              </a:spcBef>
              <a:spcAft>
                <a:spcPts val="0"/>
              </a:spcAft>
              <a:buClr>
                <a:schemeClr val="dk1"/>
              </a:buClr>
              <a:buSzPts val="1800"/>
              <a:buFont typeface="Arial" panose="020B0604020202020204" pitchFamily="34" charset="0"/>
              <a:buChar char="•"/>
            </a:pPr>
            <a:endParaRPr lang="en-US" kern="1200" dirty="0">
              <a:solidFill>
                <a:schemeClr val="tx1"/>
              </a:solidFill>
              <a:latin typeface="+mn-lt"/>
              <a:ea typeface="+mn-ea"/>
              <a:cs typeface="+mn-cs"/>
              <a:sym typeface="Calibri"/>
            </a:endParaRPr>
          </a:p>
          <a:p>
            <a:pPr marL="0" marR="0" lvl="0" indent="-228600">
              <a:lnSpc>
                <a:spcPct val="90000"/>
              </a:lnSpc>
              <a:spcBef>
                <a:spcPts val="600"/>
              </a:spcBef>
              <a:spcAft>
                <a:spcPts val="0"/>
              </a:spcAft>
              <a:buClr>
                <a:schemeClr val="dk1"/>
              </a:buClr>
              <a:buSzPts val="1800"/>
              <a:buFont typeface="Arial" panose="020B0604020202020204" pitchFamily="34" charset="0"/>
              <a:buChar char="•"/>
            </a:pPr>
            <a:r>
              <a:rPr lang="en-US" sz="16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Dataset limitations: </a:t>
            </a:r>
            <a:endPar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marR="0" lvl="0" indent="-228600">
              <a:lnSpc>
                <a:spcPct val="90000"/>
              </a:lnSpc>
              <a:spcBef>
                <a:spcPts val="600"/>
              </a:spcBef>
              <a:spcAft>
                <a:spcPts val="0"/>
              </a:spcAft>
              <a:buClr>
                <a:schemeClr val="dk1"/>
              </a:buClr>
              <a:buSzPts val="1800"/>
              <a:buFont typeface="Arial" panose="020B0604020202020204" pitchFamily="34" charset="0"/>
              <a:buChar char="•"/>
            </a:pPr>
            <a:r>
              <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Limited scope: Due to portion of the platform's products are available for a limited time.</a:t>
            </a:r>
          </a:p>
          <a:p>
            <a:pPr marL="342900" marR="0" lvl="0" indent="-228600">
              <a:lnSpc>
                <a:spcPct val="90000"/>
              </a:lnSpc>
              <a:spcBef>
                <a:spcPts val="600"/>
              </a:spcBef>
              <a:spcAft>
                <a:spcPts val="0"/>
              </a:spcAft>
              <a:buClr>
                <a:schemeClr val="dk1"/>
              </a:buClr>
              <a:buSzPts val="180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Our model have shown sentimental analysis for the over all data but our analysis was not able to show the sentimental analysis for each product wise.</a:t>
            </a:r>
            <a:endPar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marR="0" lvl="0" indent="-228600">
              <a:lnSpc>
                <a:spcPct val="90000"/>
              </a:lnSpc>
              <a:spcBef>
                <a:spcPts val="600"/>
              </a:spcBef>
              <a:spcAft>
                <a:spcPts val="0"/>
              </a:spcAft>
              <a:buClr>
                <a:schemeClr val="dk1"/>
              </a:buClr>
              <a:buSzPts val="1800"/>
              <a:buFont typeface="Arial" panose="020B0604020202020204" pitchFamily="34" charset="0"/>
              <a:buChar char="•"/>
            </a:pPr>
            <a:r>
              <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Bias :The data set may be biased towards certain products or categories, as well as towards certain types of reviews or ratings. </a:t>
            </a:r>
            <a:endPar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marR="0" lvl="0" indent="-228600">
              <a:lnSpc>
                <a:spcPct val="90000"/>
              </a:lnSpc>
              <a:spcBef>
                <a:spcPts val="600"/>
              </a:spcBef>
              <a:spcAft>
                <a:spcPts val="0"/>
              </a:spcAft>
              <a:buClr>
                <a:schemeClr val="dk1"/>
              </a:buClr>
              <a:buSzPts val="1800"/>
              <a:buFont typeface="Arial" panose="020B0604020202020204" pitchFamily="34" charset="0"/>
              <a:buChar char="•"/>
            </a:pPr>
            <a:r>
              <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Data Privacy: Flipkart may impose limits on the use of their data, and it is critical that any research or predictions based on the data conform with data privacy laws and regulations.</a:t>
            </a:r>
            <a:endPar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6B0DC03-A259-1F3F-6FCA-70B3A5DA0849}"/>
              </a:ext>
            </a:extLst>
          </p:cNvPr>
          <p:cNvSpPr txBox="1"/>
          <p:nvPr/>
        </p:nvSpPr>
        <p:spPr>
          <a:xfrm>
            <a:off x="1934439" y="3150124"/>
            <a:ext cx="5832173" cy="370787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7200" b="1" dirty="0">
                <a:latin typeface="+mj-lt"/>
                <a:ea typeface="+mj-ea"/>
                <a:cs typeface="+mj-cs"/>
              </a:rPr>
              <a:t>Thank You</a:t>
            </a:r>
          </a:p>
        </p:txBody>
      </p:sp>
      <p:sp>
        <p:nvSpPr>
          <p:cNvPr id="11" name="Rectangle 1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ED404609-359B-5C5B-F845-4BADEE6ABCBA}"/>
              </a:ext>
            </a:extLst>
          </p:cNvPr>
          <p:cNvPicPr>
            <a:picLocks noChangeAspect="1"/>
          </p:cNvPicPr>
          <p:nvPr/>
        </p:nvPicPr>
        <p:blipFill rotWithShape="1">
          <a:blip r:embed="rId2"/>
          <a:srcRect l="29620" r="3629"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804660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86" name="Google Shape;86;p1" descr="Floorplan on a table"/>
          <p:cNvPicPr preferRelativeResize="0"/>
          <p:nvPr/>
        </p:nvPicPr>
        <p:blipFill rotWithShape="1">
          <a:blip r:embed="rId3"/>
          <a:srcRect l="7238" r="7240"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a:noFill/>
        </p:spPr>
      </p:pic>
      <p:sp>
        <p:nvSpPr>
          <p:cNvPr id="84" name="Google Shape;84;p1"/>
          <p:cNvSpPr txBox="1">
            <a:spLocks noGrp="1"/>
          </p:cNvSpPr>
          <p:nvPr>
            <p:ph type="ctrTitle"/>
          </p:nvPr>
        </p:nvSpPr>
        <p:spPr>
          <a:xfrm>
            <a:off x="481014" y="327026"/>
            <a:ext cx="4164011" cy="2611437"/>
          </a:xfrm>
          <a:prstGeom prst="rect">
            <a:avLst/>
          </a:prstGeom>
        </p:spPr>
        <p:txBody>
          <a:bodyPr spcFirstLastPara="1" vert="horz" lIns="91440" tIns="45720" rIns="91440" bIns="45720" rtlCol="0" anchor="ctr" anchorCtr="0">
            <a:normAutofit/>
          </a:bodyPr>
          <a:lstStyle/>
          <a:p>
            <a:pPr marL="0" lvl="0" indent="0" algn="l">
              <a:spcAft>
                <a:spcPts val="0"/>
              </a:spcAft>
              <a:buClr>
                <a:schemeClr val="dk1"/>
              </a:buClr>
              <a:buSzPts val="5400"/>
            </a:pPr>
            <a:r>
              <a:rPr lang="en-US" sz="3600" b="1" dirty="0"/>
              <a:t>Project Description</a:t>
            </a:r>
          </a:p>
        </p:txBody>
      </p:sp>
      <p:sp>
        <p:nvSpPr>
          <p:cNvPr id="85" name="Google Shape;85;p1"/>
          <p:cNvSpPr txBox="1">
            <a:spLocks noGrp="1"/>
          </p:cNvSpPr>
          <p:nvPr>
            <p:ph type="subTitle" idx="1"/>
          </p:nvPr>
        </p:nvSpPr>
        <p:spPr>
          <a:xfrm>
            <a:off x="6381750" y="2119313"/>
            <a:ext cx="5329236" cy="4057650"/>
          </a:xfrm>
          <a:prstGeom prst="rect">
            <a:avLst/>
          </a:prstGeom>
        </p:spPr>
        <p:txBody>
          <a:bodyPr spcFirstLastPara="1" vert="horz" lIns="91440" tIns="45720" rIns="91440" bIns="45720" rtlCol="0" anchorCtr="0">
            <a:normAutofit/>
          </a:bodyPr>
          <a:lstStyle/>
          <a:p>
            <a:pPr marL="0" lvl="0" indent="-228600" algn="l">
              <a:spcBef>
                <a:spcPts val="0"/>
              </a:spcBef>
              <a:spcAft>
                <a:spcPts val="0"/>
              </a:spcAft>
              <a:buClr>
                <a:schemeClr val="dk1"/>
              </a:buClr>
              <a:buSzPts val="1400"/>
              <a:buFont typeface="Arial" panose="020B0604020202020204" pitchFamily="34" charset="0"/>
              <a:buChar char="•"/>
            </a:pPr>
            <a:r>
              <a:rPr lang="en-US" sz="1500" b="0" i="0"/>
              <a:t>Our project aims to develop a DSS application for Flipkart</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The objective is to optimize supply chain management, inventory cost, and determine future scope using predictive analysis</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Product reviews will be analyzed to improve product quality, customer service, marketing, advertising, and pricing strategy</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Dashboard visualization will assist sales managers in making informed decisions about purchases, discounts, and future sales</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The dataset includes consumer comments and helps maintain inventory levels for profitable goods</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Inventory data, such as number of purchases and product categories, will be analyzed</a:t>
            </a:r>
            <a:endParaRPr lang="en-US" sz="1500"/>
          </a:p>
          <a:p>
            <a:pPr marL="0" lvl="0" indent="-228600" algn="l">
              <a:spcBef>
                <a:spcPts val="1000"/>
              </a:spcBef>
              <a:spcAft>
                <a:spcPts val="0"/>
              </a:spcAft>
              <a:buClr>
                <a:schemeClr val="dk1"/>
              </a:buClr>
              <a:buSzPts val="1400"/>
              <a:buFont typeface="Arial" panose="020B0604020202020204" pitchFamily="34" charset="0"/>
              <a:buChar char="•"/>
            </a:pPr>
            <a:r>
              <a:rPr lang="en-US" sz="1500" b="0" i="0"/>
              <a:t>Sentiment analysis will be used to provide insights into customer sentiment, increase customer satisfaction, and drive sales for Flipkart</a:t>
            </a:r>
            <a:endParaRPr lang="en-US" sz="1500"/>
          </a:p>
          <a:p>
            <a:pPr marL="0" lvl="0" indent="-228600" algn="l">
              <a:spcBef>
                <a:spcPts val="1000"/>
              </a:spcBef>
              <a:spcAft>
                <a:spcPts val="0"/>
              </a:spcAft>
              <a:buClr>
                <a:schemeClr val="dk1"/>
              </a:buClr>
              <a:buSzPts val="1400"/>
              <a:buFont typeface="Arial" panose="020B0604020202020204" pitchFamily="34" charset="0"/>
              <a:buChar char="•"/>
            </a:pPr>
            <a:endParaRPr lang="en-US"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106" name="Rectangle 9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2"/>
          <p:cNvSpPr txBox="1">
            <a:spLocks noGrp="1"/>
          </p:cNvSpPr>
          <p:nvPr>
            <p:ph type="title"/>
          </p:nvPr>
        </p:nvSpPr>
        <p:spPr>
          <a:xfrm>
            <a:off x="793662" y="386930"/>
            <a:ext cx="10066122" cy="1298448"/>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5400"/>
              <a:buFont typeface="Calibri"/>
              <a:buNone/>
            </a:pPr>
            <a:r>
              <a:rPr lang="en-US" sz="4800"/>
              <a:t>Dataset Description</a:t>
            </a:r>
          </a:p>
        </p:txBody>
      </p:sp>
      <p:sp>
        <p:nvSpPr>
          <p:cNvPr id="107" name="Rectangle 9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2"/>
          <p:cNvSpPr txBox="1">
            <a:spLocks noGrp="1"/>
          </p:cNvSpPr>
          <p:nvPr>
            <p:ph idx="1"/>
          </p:nvPr>
        </p:nvSpPr>
        <p:spPr>
          <a:xfrm>
            <a:off x="793661" y="2599509"/>
            <a:ext cx="4530898" cy="3639450"/>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000"/>
              <a:buChar char="•"/>
            </a:pPr>
            <a:r>
              <a:rPr lang="en-US" sz="1600" b="0" i="0" u="none" strike="noStrike" dirty="0">
                <a:latin typeface="Arial"/>
                <a:ea typeface="Arial"/>
                <a:cs typeface="Arial"/>
                <a:sym typeface="Arial"/>
              </a:rPr>
              <a:t>Dataset-related information:</a:t>
            </a:r>
            <a:endParaRPr lang="en-US" sz="1600" b="0" dirty="0"/>
          </a:p>
          <a:p>
            <a:pPr marL="228600" lvl="0" indent="-228600" rtl="0">
              <a:spcBef>
                <a:spcPts val="0"/>
              </a:spcBef>
              <a:spcAft>
                <a:spcPts val="0"/>
              </a:spcAft>
              <a:buClr>
                <a:schemeClr val="dk1"/>
              </a:buClr>
              <a:buSzPts val="2000"/>
              <a:buChar char="•"/>
            </a:pPr>
            <a:r>
              <a:rPr lang="en-US" sz="1600" b="0" i="0" u="none" strike="noStrike" dirty="0" err="1">
                <a:latin typeface="Arial"/>
                <a:ea typeface="Arial"/>
                <a:cs typeface="Arial"/>
                <a:sym typeface="Arial"/>
              </a:rPr>
              <a:t>Link:</a:t>
            </a:r>
            <a:r>
              <a:rPr lang="en-US" sz="1600" b="0" i="0" u="sng" strike="noStrike" dirty="0" err="1">
                <a:latin typeface="Arial"/>
                <a:ea typeface="Arial"/>
                <a:cs typeface="Arial"/>
                <a:sym typeface="Arial"/>
                <a:hlinkClick r:id="rId3"/>
              </a:rPr>
              <a:t>https</a:t>
            </a:r>
            <a:r>
              <a:rPr lang="en-US" sz="1600" b="0" i="0" u="sng" strike="noStrike" dirty="0">
                <a:latin typeface="Arial"/>
                <a:ea typeface="Arial"/>
                <a:cs typeface="Arial"/>
                <a:sym typeface="Arial"/>
                <a:hlinkClick r:id="rId3"/>
              </a:rPr>
              <a:t>://www.kaggle.com/datasets/mansithummar67/flipkart-product-review-dataset</a:t>
            </a:r>
            <a:endParaRPr lang="en-US" sz="1600" b="0" dirty="0"/>
          </a:p>
          <a:p>
            <a:pPr marL="228600" lvl="0" indent="-228600" rtl="0">
              <a:spcBef>
                <a:spcPts val="1000"/>
              </a:spcBef>
              <a:spcAft>
                <a:spcPts val="0"/>
              </a:spcAft>
              <a:buClr>
                <a:schemeClr val="dk1"/>
              </a:buClr>
              <a:buSzPts val="2000"/>
              <a:buChar char="•"/>
            </a:pPr>
            <a:r>
              <a:rPr lang="en-US" sz="1600" b="0" i="0" u="none" strike="noStrike" dirty="0">
                <a:latin typeface="Arial"/>
                <a:ea typeface="Arial"/>
                <a:cs typeface="Arial"/>
                <a:sym typeface="Arial"/>
              </a:rPr>
              <a:t>This dataset contains a total of 104 types of different products on </a:t>
            </a:r>
            <a:r>
              <a:rPr lang="en-US" sz="1600" b="0" i="0" u="none" strike="noStrike" dirty="0" err="1">
                <a:latin typeface="Arial"/>
                <a:ea typeface="Arial"/>
                <a:cs typeface="Arial"/>
                <a:sym typeface="Arial"/>
              </a:rPr>
              <a:t>flipkart.com</a:t>
            </a:r>
            <a:r>
              <a:rPr lang="en-US" sz="1600" b="0" i="0" u="none" strike="noStrike" dirty="0">
                <a:latin typeface="Arial"/>
                <a:ea typeface="Arial"/>
                <a:cs typeface="Arial"/>
                <a:sym typeface="Arial"/>
              </a:rPr>
              <a:t>.</a:t>
            </a:r>
            <a:endParaRPr lang="en-US" sz="1600" b="0" i="0" u="none" strike="noStrike" dirty="0">
              <a:sym typeface="Arial"/>
            </a:endParaRPr>
          </a:p>
          <a:p>
            <a:pPr marL="228600" lvl="0" indent="-228600" rtl="0">
              <a:spcBef>
                <a:spcPts val="1000"/>
              </a:spcBef>
              <a:spcAft>
                <a:spcPts val="0"/>
              </a:spcAft>
              <a:buClr>
                <a:schemeClr val="dk1"/>
              </a:buClr>
              <a:buSzPts val="2000"/>
              <a:buChar char="•"/>
            </a:pPr>
            <a:r>
              <a:rPr lang="en-US" sz="1600" dirty="0">
                <a:latin typeface="Arial"/>
                <a:ea typeface="Arial"/>
                <a:cs typeface="Arial"/>
                <a:sym typeface="Arial"/>
              </a:rPr>
              <a:t>There are total number of </a:t>
            </a:r>
            <a:r>
              <a:rPr lang="en-US" sz="1600" b="0" i="0" u="none" strike="noStrike" dirty="0">
                <a:latin typeface="Arial"/>
                <a:ea typeface="Arial"/>
                <a:cs typeface="Arial"/>
                <a:sym typeface="Arial"/>
              </a:rPr>
              <a:t>194276 rows and 5 columns.</a:t>
            </a:r>
          </a:p>
          <a:p>
            <a:pPr marL="228600" lvl="0" indent="-228600" rtl="0">
              <a:spcBef>
                <a:spcPts val="1000"/>
              </a:spcBef>
              <a:spcAft>
                <a:spcPts val="0"/>
              </a:spcAft>
              <a:buClr>
                <a:schemeClr val="dk1"/>
              </a:buClr>
              <a:buSzPts val="2000"/>
              <a:buChar char="•"/>
            </a:pPr>
            <a:endParaRPr lang="en-US" sz="1600" dirty="0"/>
          </a:p>
          <a:p>
            <a:pPr marL="0" lvl="0" indent="0" rtl="0">
              <a:spcBef>
                <a:spcPts val="0"/>
              </a:spcBef>
              <a:spcAft>
                <a:spcPts val="0"/>
              </a:spcAft>
              <a:buClr>
                <a:schemeClr val="dk1"/>
              </a:buClr>
              <a:buSzPts val="2000"/>
              <a:buNone/>
            </a:pPr>
            <a:endParaRPr lang="en-US" sz="1600" b="0" i="0" u="none" strike="noStrike" dirty="0">
              <a:latin typeface="Arial"/>
              <a:ea typeface="Arial"/>
              <a:cs typeface="Arial"/>
              <a:sym typeface="Arial"/>
            </a:endParaRPr>
          </a:p>
          <a:p>
            <a:pPr marL="0" lvl="0" indent="0" rtl="0">
              <a:spcBef>
                <a:spcPts val="0"/>
              </a:spcBef>
              <a:spcAft>
                <a:spcPts val="0"/>
              </a:spcAft>
              <a:buClr>
                <a:schemeClr val="dk1"/>
              </a:buClr>
              <a:buSzPts val="2000"/>
              <a:buNone/>
            </a:pPr>
            <a:endParaRPr lang="en-US" sz="1600" b="0" i="0" u="none" strike="noStrike" dirty="0">
              <a:latin typeface="Arial"/>
              <a:ea typeface="Arial"/>
              <a:cs typeface="Arial"/>
              <a:sym typeface="Arial"/>
            </a:endParaRPr>
          </a:p>
          <a:p>
            <a:pPr marL="0" lvl="0" indent="0" rtl="0">
              <a:spcBef>
                <a:spcPts val="1000"/>
              </a:spcBef>
              <a:spcAft>
                <a:spcPts val="0"/>
              </a:spcAft>
              <a:buClr>
                <a:schemeClr val="dk1"/>
              </a:buClr>
              <a:buSzPts val="2000"/>
              <a:buNone/>
            </a:pPr>
            <a:br>
              <a:rPr lang="en-US" sz="1600" dirty="0"/>
            </a:br>
            <a:br>
              <a:rPr lang="en-US" sz="1600" b="0" dirty="0"/>
            </a:br>
            <a:endParaRPr lang="en-US" sz="1600" dirty="0"/>
          </a:p>
        </p:txBody>
      </p:sp>
      <p:pic>
        <p:nvPicPr>
          <p:cNvPr id="7" name="Picture 6" descr="A screenshot of a computer&#10;&#10;Description automatically generated with medium confidence">
            <a:extLst>
              <a:ext uri="{FF2B5EF4-FFF2-40B4-BE49-F238E27FC236}">
                <a16:creationId xmlns:a16="http://schemas.microsoft.com/office/drawing/2014/main" id="{3FB82CF9-E375-A1E8-5518-AC6CBC7DEDD6}"/>
              </a:ext>
            </a:extLst>
          </p:cNvPr>
          <p:cNvPicPr>
            <a:picLocks noChangeAspect="1"/>
          </p:cNvPicPr>
          <p:nvPr/>
        </p:nvPicPr>
        <p:blipFill rotWithShape="1">
          <a:blip r:embed="rId4"/>
          <a:srcRect t="27500" b="-289"/>
          <a:stretch/>
        </p:blipFill>
        <p:spPr>
          <a:xfrm>
            <a:off x="5634632" y="2804756"/>
            <a:ext cx="5748730" cy="2803562"/>
          </a:xfrm>
          <a:prstGeom prst="rect">
            <a:avLst/>
          </a:prstGeom>
        </p:spPr>
      </p:pic>
      <p:sp>
        <p:nvSpPr>
          <p:cNvPr id="103" name="Rectangle 10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99B565-1FE7-7113-DFD2-6D07551B8138}"/>
              </a:ext>
            </a:extLst>
          </p:cNvPr>
          <p:cNvSpPr txBox="1"/>
          <p:nvPr/>
        </p:nvSpPr>
        <p:spPr>
          <a:xfrm>
            <a:off x="7025833" y="1990846"/>
            <a:ext cx="184731" cy="369332"/>
          </a:xfrm>
          <a:prstGeom prst="rect">
            <a:avLst/>
          </a:prstGeom>
          <a:noFill/>
        </p:spPr>
        <p:txBody>
          <a:bodyPr wrap="squar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3"/>
          <p:cNvPicPr preferRelativeResize="0"/>
          <p:nvPr/>
        </p:nvPicPr>
        <p:blipFill rotWithShape="1">
          <a:blip r:embed="rId3">
            <a:alphaModFix/>
          </a:blip>
          <a:srcRect t="14642" r="9091" b="8748"/>
          <a:stretch/>
        </p:blipFill>
        <p:spPr>
          <a:xfrm>
            <a:off x="20" y="203210"/>
            <a:ext cx="12191980" cy="6857990"/>
          </a:xfrm>
          <a:prstGeom prst="rect">
            <a:avLst/>
          </a:prstGeom>
          <a:solidFill>
            <a:schemeClr val="lt1"/>
          </a:solidFill>
          <a:ln>
            <a:noFill/>
          </a:ln>
        </p:spPr>
      </p:pic>
      <p:sp>
        <p:nvSpPr>
          <p:cNvPr id="99" name="Google Shape;99;p3"/>
          <p:cNvSpPr/>
          <p:nvPr/>
        </p:nvSpPr>
        <p:spPr>
          <a:xfrm>
            <a:off x="0" y="0"/>
            <a:ext cx="12192000" cy="6858000"/>
          </a:xfrm>
          <a:prstGeom prst="rect">
            <a:avLst/>
          </a:prstGeom>
          <a:gradFill>
            <a:gsLst>
              <a:gs pos="0">
                <a:srgbClr val="E7E6E6">
                  <a:alpha val="67843"/>
                </a:srgbClr>
              </a:gs>
              <a:gs pos="10000">
                <a:srgbClr val="E7E6E6">
                  <a:alpha val="67843"/>
                </a:srgbClr>
              </a:gs>
              <a:gs pos="85000">
                <a:srgbClr val="E7E6E6">
                  <a:alpha val="96862"/>
                </a:srgbClr>
              </a:gs>
              <a:gs pos="100000">
                <a:srgbClr val="E7E6E6">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3"/>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endParaRPr sz="4400" b="0" i="0" u="none" strike="noStrike" cap="none">
              <a:solidFill>
                <a:schemeClr val="dk1"/>
              </a:solidFill>
              <a:latin typeface="Calibri"/>
              <a:ea typeface="Calibri"/>
              <a:cs typeface="Calibri"/>
              <a:sym typeface="Calibri"/>
            </a:endParaRPr>
          </a:p>
        </p:txBody>
      </p:sp>
      <p:sp>
        <p:nvSpPr>
          <p:cNvPr id="101" name="Google Shape;101;p3"/>
          <p:cNvSpPr txBox="1"/>
          <p:nvPr/>
        </p:nvSpPr>
        <p:spPr>
          <a:xfrm>
            <a:off x="1849120" y="1625600"/>
            <a:ext cx="7081520" cy="386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2" name="Google Shape;102;p3"/>
          <p:cNvGrpSpPr/>
          <p:nvPr/>
        </p:nvGrpSpPr>
        <p:grpSpPr>
          <a:xfrm>
            <a:off x="838200" y="1927117"/>
            <a:ext cx="10515600" cy="4148353"/>
            <a:chOff x="0" y="101492"/>
            <a:chExt cx="10515600" cy="4148353"/>
          </a:xfrm>
        </p:grpSpPr>
        <p:sp>
          <p:nvSpPr>
            <p:cNvPr id="103" name="Google Shape;103;p3"/>
            <p:cNvSpPr/>
            <p:nvPr/>
          </p:nvSpPr>
          <p:spPr>
            <a:xfrm>
              <a:off x="0" y="101492"/>
              <a:ext cx="10515600" cy="1346304"/>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txBox="1"/>
            <p:nvPr/>
          </p:nvSpPr>
          <p:spPr>
            <a:xfrm>
              <a:off x="65721" y="167213"/>
              <a:ext cx="10384158" cy="121486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The preprocessed dataset has 189874 rows and 5 columns, which is 4402 rows less than the original dataset.</a:t>
              </a:r>
              <a:endParaRPr/>
            </a:p>
          </p:txBody>
        </p:sp>
        <p:sp>
          <p:nvSpPr>
            <p:cNvPr id="105" name="Google Shape;105;p3"/>
            <p:cNvSpPr/>
            <p:nvPr/>
          </p:nvSpPr>
          <p:spPr>
            <a:xfrm>
              <a:off x="0" y="1502516"/>
              <a:ext cx="10515600" cy="1346304"/>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txBox="1"/>
            <p:nvPr/>
          </p:nvSpPr>
          <p:spPr>
            <a:xfrm>
              <a:off x="65721" y="1568237"/>
              <a:ext cx="10384158" cy="121486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Data has undergone pre-processing and analysis. Some preparation has been done, such as removing unwanted symbols(?ˇ?ˇ) in the ProductName column so the readability and meaningful product name is obtained. And also unwanted (É??)(‚?π) symbols in the price column has been eliminated so only numeric values in the prices have been updated in the preprocessing phase. </a:t>
              </a:r>
              <a:endParaRPr/>
            </a:p>
          </p:txBody>
        </p:sp>
        <p:sp>
          <p:nvSpPr>
            <p:cNvPr id="107" name="Google Shape;107;p3"/>
            <p:cNvSpPr/>
            <p:nvPr/>
          </p:nvSpPr>
          <p:spPr>
            <a:xfrm>
              <a:off x="0" y="2903541"/>
              <a:ext cx="10515600" cy="1346304"/>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txBox="1"/>
            <p:nvPr/>
          </p:nvSpPr>
          <p:spPr>
            <a:xfrm>
              <a:off x="65721" y="2969262"/>
              <a:ext cx="10384158" cy="121486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Apart from the above pre-processing in the Rate column had string data which must have only numbers, the unwanted string data (Bajaj DX, Nova favourite etc) strings have been eliminated and only numeric data is obtained in the Rate column which is now easy to analyse.</a:t>
              </a:r>
              <a:endParaRPr/>
            </a:p>
          </p:txBody>
        </p:sp>
      </p:grpSp>
      <p:sp>
        <p:nvSpPr>
          <p:cNvPr id="109" name="Google Shape;109;p3"/>
          <p:cNvSpPr txBox="1"/>
          <p:nvPr/>
        </p:nvSpPr>
        <p:spPr>
          <a:xfrm flipH="1">
            <a:off x="4270874" y="550775"/>
            <a:ext cx="4070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Data Preprocessing</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useBgFill="1">
        <p:nvSpPr>
          <p:cNvPr id="129" name="Rectangle 1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0" name="Rectangle 1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2" name="Rectangle 1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91634BA-1C64-35BC-D972-DD23E7BB71CB}"/>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1">
                <a:sym typeface="Calibri"/>
              </a:rPr>
              <a:t>Data Before Preprocessing</a:t>
            </a:r>
          </a:p>
          <a:p>
            <a:pPr indent="-228600" defTabSz="914400">
              <a:lnSpc>
                <a:spcPct val="90000"/>
              </a:lnSpc>
              <a:spcAft>
                <a:spcPts val="600"/>
              </a:spcAft>
              <a:buFont typeface="Arial" panose="020B0604020202020204" pitchFamily="34" charset="0"/>
              <a:buChar char="•"/>
            </a:pPr>
            <a:endParaRPr lang="en-US"/>
          </a:p>
        </p:txBody>
      </p:sp>
      <p:pic>
        <p:nvPicPr>
          <p:cNvPr id="116" name="Google Shape;116;g2421924175e_3_0" descr="A screenshot of a computer&#10;&#10;Description automatically generated with medium confidence"/>
          <p:cNvPicPr preferRelativeResize="0"/>
          <p:nvPr/>
        </p:nvPicPr>
        <p:blipFill>
          <a:blip r:embed="rId3"/>
          <a:stretch>
            <a:fillRect/>
          </a:stretch>
        </p:blipFill>
        <p:spPr>
          <a:xfrm>
            <a:off x="298872" y="2661627"/>
            <a:ext cx="4772415" cy="3483864"/>
          </a:xfrm>
          <a:prstGeom prst="rect">
            <a:avLst/>
          </a:prstGeom>
          <a:noFill/>
        </p:spPr>
      </p:pic>
      <p:pic>
        <p:nvPicPr>
          <p:cNvPr id="115" name="Google Shape;115;g2421924175e_3_0" descr="A screenshot of a computer&#10;&#10;Description automatically generated with medium confidence"/>
          <p:cNvPicPr preferRelativeResize="0"/>
          <p:nvPr/>
        </p:nvPicPr>
        <p:blipFill>
          <a:blip r:embed="rId4"/>
          <a:stretch>
            <a:fillRect/>
          </a:stretch>
        </p:blipFill>
        <p:spPr>
          <a:xfrm>
            <a:off x="5250106" y="2661627"/>
            <a:ext cx="6643022" cy="371602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123" name="Google Shape;123;g2421924175e_3_9"/>
          <p:cNvSpPr txBox="1"/>
          <p:nvPr/>
        </p:nvSpPr>
        <p:spPr>
          <a:xfrm>
            <a:off x="699714" y="353160"/>
            <a:ext cx="7091300" cy="898581"/>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000" b="1" kern="1200">
                <a:solidFill>
                  <a:srgbClr val="FFFFFF"/>
                </a:solidFill>
                <a:latin typeface="+mj-lt"/>
                <a:ea typeface="+mj-ea"/>
                <a:cs typeface="+mj-cs"/>
                <a:sym typeface="Calibri"/>
              </a:rPr>
              <a:t>Data After Preprocessing</a:t>
            </a:r>
          </a:p>
        </p:txBody>
      </p:sp>
      <p:pic>
        <p:nvPicPr>
          <p:cNvPr id="121" name="Google Shape;121;g2421924175e_3_9"/>
          <p:cNvPicPr preferRelativeResize="0"/>
          <p:nvPr/>
        </p:nvPicPr>
        <p:blipFill>
          <a:blip r:embed="rId3"/>
          <a:stretch>
            <a:fillRect/>
          </a:stretch>
        </p:blipFill>
        <p:spPr>
          <a:xfrm>
            <a:off x="0" y="836143"/>
            <a:ext cx="6096000" cy="3800104"/>
          </a:xfrm>
          <a:prstGeom prst="rect">
            <a:avLst/>
          </a:prstGeom>
          <a:noFill/>
        </p:spPr>
      </p:pic>
      <p:pic>
        <p:nvPicPr>
          <p:cNvPr id="122" name="Google Shape;122;g2421924175e_3_9"/>
          <p:cNvPicPr preferRelativeResize="0"/>
          <p:nvPr/>
        </p:nvPicPr>
        <p:blipFill>
          <a:blip r:embed="rId4"/>
          <a:stretch>
            <a:fillRect/>
          </a:stretch>
        </p:blipFill>
        <p:spPr>
          <a:xfrm>
            <a:off x="6096000" y="2414495"/>
            <a:ext cx="6095999" cy="4443505"/>
          </a:xfrm>
          <a:prstGeom prst="rect">
            <a:avLst/>
          </a:prstGeom>
          <a:noFill/>
        </p:spPr>
      </p:pic>
      <p:sp>
        <p:nvSpPr>
          <p:cNvPr id="2" name="TextBox 1">
            <a:extLst>
              <a:ext uri="{FF2B5EF4-FFF2-40B4-BE49-F238E27FC236}">
                <a16:creationId xmlns:a16="http://schemas.microsoft.com/office/drawing/2014/main" id="{35064A00-BF08-FE5C-1B1C-E1CDDBEB539D}"/>
              </a:ext>
            </a:extLst>
          </p:cNvPr>
          <p:cNvSpPr txBox="1"/>
          <p:nvPr/>
        </p:nvSpPr>
        <p:spPr>
          <a:xfrm>
            <a:off x="3990109" y="237506"/>
            <a:ext cx="3621974" cy="461665"/>
          </a:xfrm>
          <a:prstGeom prst="rect">
            <a:avLst/>
          </a:prstGeom>
          <a:noFill/>
        </p:spPr>
        <p:txBody>
          <a:bodyPr wrap="square" rtlCol="0">
            <a:spAutoFit/>
          </a:bodyPr>
          <a:lstStyle/>
          <a:p>
            <a:r>
              <a:rPr lang="en-US" sz="2400" b="1" dirty="0"/>
              <a:t>Data After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Google Shape;128;p4"/>
          <p:cNvSpPr txBox="1">
            <a:spLocks noGrp="1"/>
          </p:cNvSpPr>
          <p:nvPr>
            <p:ph type="title"/>
          </p:nvPr>
        </p:nvSpPr>
        <p:spPr>
          <a:xfrm>
            <a:off x="630936" y="640823"/>
            <a:ext cx="3419856" cy="5583148"/>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2"/>
              </a:buClr>
              <a:buSzPts val="4000"/>
              <a:buFont typeface="Calibri"/>
              <a:buNone/>
            </a:pPr>
            <a:r>
              <a:rPr lang="en-US" sz="5400"/>
              <a:t>Sentiment Analysis</a:t>
            </a:r>
          </a:p>
        </p:txBody>
      </p:sp>
      <p:sp>
        <p:nvSpPr>
          <p:cNvPr id="15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oogle Shape;129;p4"/>
          <p:cNvGrpSpPr/>
          <p:nvPr/>
        </p:nvGrpSpPr>
        <p:grpSpPr>
          <a:xfrm>
            <a:off x="4654296" y="1462367"/>
            <a:ext cx="6894574" cy="2250768"/>
            <a:chOff x="145160" y="178712"/>
            <a:chExt cx="9829039" cy="3208735"/>
          </a:xfrm>
        </p:grpSpPr>
        <p:sp>
          <p:nvSpPr>
            <p:cNvPr id="130" name="Google Shape;130;p4"/>
            <p:cNvSpPr/>
            <p:nvPr/>
          </p:nvSpPr>
          <p:spPr>
            <a:xfrm>
              <a:off x="145160" y="178712"/>
              <a:ext cx="1301244" cy="130124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18421" y="451973"/>
              <a:ext cx="754721" cy="75472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1725242" y="178712"/>
              <a:ext cx="3067218" cy="13012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txBox="1"/>
            <p:nvPr/>
          </p:nvSpPr>
          <p:spPr>
            <a:xfrm>
              <a:off x="1725242" y="178712"/>
              <a:ext cx="3067200" cy="1301100"/>
            </a:xfrm>
            <a:prstGeom prst="rect">
              <a:avLst/>
            </a:prstGeom>
            <a:noFill/>
            <a:ln>
              <a:noFill/>
            </a:ln>
          </p:spPr>
          <p:txBody>
            <a:bodyPr spcFirstLastPara="1" wrap="square" lIns="0" tIns="0" rIns="0" bIns="0" anchor="ctr" anchorCtr="0">
              <a:noAutofit/>
            </a:bodyPr>
            <a:lstStyle/>
            <a:p>
              <a:pPr defTabSz="896203">
                <a:lnSpc>
                  <a:spcPct val="90000"/>
                </a:lnSpc>
                <a:spcAft>
                  <a:spcPts val="588"/>
                </a:spcAft>
                <a:buClr>
                  <a:schemeClr val="dk1"/>
                </a:buClr>
                <a:buSzPts val="1500"/>
              </a:pPr>
              <a:r>
                <a:rPr lang="en-US" sz="1166" kern="1200">
                  <a:solidFill>
                    <a:schemeClr val="dk1"/>
                  </a:solidFill>
                  <a:latin typeface="Calibri"/>
                  <a:ea typeface="+mn-ea"/>
                  <a:cs typeface="Calibri"/>
                  <a:sym typeface="Calibri"/>
                </a:rPr>
                <a:t>Sentiment Analysis using </a:t>
              </a:r>
              <a:r>
                <a:rPr lang="en-US" sz="1166" kern="1200" err="1">
                  <a:solidFill>
                    <a:schemeClr val="dk1"/>
                  </a:solidFill>
                  <a:latin typeface="Calibri"/>
                  <a:ea typeface="+mn-ea"/>
                  <a:cs typeface="Calibri"/>
                  <a:sym typeface="Calibri"/>
                </a:rPr>
                <a:t>Textblob</a:t>
              </a:r>
              <a:r>
                <a:rPr lang="en-US" sz="1166" kern="1200">
                  <a:solidFill>
                    <a:schemeClr val="dk1"/>
                  </a:solidFill>
                  <a:latin typeface="Calibri"/>
                  <a:ea typeface="+mn-ea"/>
                  <a:cs typeface="Calibri"/>
                  <a:sym typeface="Calibri"/>
                </a:rPr>
                <a:t> python library from </a:t>
              </a:r>
              <a:r>
                <a:rPr lang="en-US" sz="1166" kern="1200" err="1">
                  <a:solidFill>
                    <a:schemeClr val="dk1"/>
                  </a:solidFill>
                  <a:latin typeface="Calibri"/>
                  <a:ea typeface="+mn-ea"/>
                  <a:cs typeface="Calibri"/>
                  <a:sym typeface="Calibri"/>
                </a:rPr>
                <a:t>nltk</a:t>
              </a:r>
              <a:r>
                <a:rPr lang="en-US" sz="1166" kern="1200">
                  <a:solidFill>
                    <a:schemeClr val="dk1"/>
                  </a:solidFill>
                  <a:latin typeface="Calibri"/>
                  <a:ea typeface="+mn-ea"/>
                  <a:cs typeface="Calibri"/>
                  <a:sym typeface="Calibri"/>
                </a:rPr>
                <a:t> to </a:t>
              </a:r>
              <a:r>
                <a:rPr lang="en-US" sz="1166" kern="1200" err="1">
                  <a:solidFill>
                    <a:schemeClr val="dk1"/>
                  </a:solidFill>
                  <a:latin typeface="Calibri"/>
                  <a:ea typeface="+mn-ea"/>
                  <a:cs typeface="Calibri"/>
                  <a:sym typeface="Calibri"/>
                </a:rPr>
                <a:t>analyse</a:t>
              </a:r>
              <a:r>
                <a:rPr lang="en-US" sz="1166" kern="1200">
                  <a:solidFill>
                    <a:schemeClr val="dk1"/>
                  </a:solidFill>
                  <a:latin typeface="Calibri"/>
                  <a:ea typeface="+mn-ea"/>
                  <a:cs typeface="Calibri"/>
                  <a:sym typeface="Calibri"/>
                </a:rPr>
                <a:t> textual data.</a:t>
              </a:r>
              <a:endParaRPr sz="1600"/>
            </a:p>
          </p:txBody>
        </p:sp>
        <p:sp>
          <p:nvSpPr>
            <p:cNvPr id="134" name="Google Shape;134;p4"/>
            <p:cNvSpPr/>
            <p:nvPr/>
          </p:nvSpPr>
          <p:spPr>
            <a:xfrm>
              <a:off x="5326899" y="178712"/>
              <a:ext cx="1301244" cy="1301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5600160" y="451973"/>
              <a:ext cx="754721" cy="75472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06981" y="178712"/>
              <a:ext cx="3067218" cy="13012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6906981" y="178712"/>
              <a:ext cx="3067218" cy="1301244"/>
            </a:xfrm>
            <a:prstGeom prst="rect">
              <a:avLst/>
            </a:prstGeom>
            <a:noFill/>
            <a:ln>
              <a:noFill/>
            </a:ln>
          </p:spPr>
          <p:txBody>
            <a:bodyPr spcFirstLastPara="1" wrap="square" lIns="0" tIns="0" rIns="0" bIns="0" anchor="ctr" anchorCtr="0">
              <a:noAutofit/>
            </a:bodyPr>
            <a:lstStyle/>
            <a:p>
              <a:pPr defTabSz="896203">
                <a:lnSpc>
                  <a:spcPct val="90000"/>
                </a:lnSpc>
                <a:spcAft>
                  <a:spcPts val="588"/>
                </a:spcAft>
                <a:buClr>
                  <a:schemeClr val="dk1"/>
                </a:buClr>
                <a:buSzPts val="1500"/>
              </a:pPr>
              <a:r>
                <a:rPr lang="en-US" sz="1030" kern="1200">
                  <a:solidFill>
                    <a:schemeClr val="dk1"/>
                  </a:solidFill>
                  <a:latin typeface="Calibri"/>
                  <a:ea typeface="+mn-ea"/>
                  <a:cs typeface="Calibri"/>
                  <a:sym typeface="Calibri"/>
                </a:rPr>
                <a:t>Our project's sentiment analysis focuses on reviews.</a:t>
              </a:r>
              <a:endParaRPr/>
            </a:p>
          </p:txBody>
        </p:sp>
        <p:sp>
          <p:nvSpPr>
            <p:cNvPr id="138" name="Google Shape;138;p4"/>
            <p:cNvSpPr/>
            <p:nvPr/>
          </p:nvSpPr>
          <p:spPr>
            <a:xfrm>
              <a:off x="145160" y="2086203"/>
              <a:ext cx="1301244" cy="1301244"/>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18421" y="2359464"/>
              <a:ext cx="754721" cy="75472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725242" y="2086203"/>
              <a:ext cx="3067218" cy="13012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1725242" y="2086203"/>
              <a:ext cx="3067218" cy="1301244"/>
            </a:xfrm>
            <a:prstGeom prst="rect">
              <a:avLst/>
            </a:prstGeom>
            <a:noFill/>
            <a:ln>
              <a:noFill/>
            </a:ln>
          </p:spPr>
          <p:txBody>
            <a:bodyPr spcFirstLastPara="1" wrap="square" lIns="0" tIns="0" rIns="0" bIns="0" anchor="ctr" anchorCtr="0">
              <a:noAutofit/>
            </a:bodyPr>
            <a:lstStyle/>
            <a:p>
              <a:pPr defTabSz="896203">
                <a:lnSpc>
                  <a:spcPct val="90000"/>
                </a:lnSpc>
                <a:spcAft>
                  <a:spcPts val="588"/>
                </a:spcAft>
                <a:buClr>
                  <a:schemeClr val="dk1"/>
                </a:buClr>
                <a:buSzPts val="1500"/>
              </a:pPr>
              <a:r>
                <a:rPr lang="en-US" sz="1030" kern="1200">
                  <a:solidFill>
                    <a:schemeClr val="dk1"/>
                  </a:solidFill>
                  <a:latin typeface="Calibri"/>
                  <a:ea typeface="+mn-ea"/>
                  <a:cs typeface="Calibri"/>
                  <a:sym typeface="Calibri"/>
                </a:rPr>
                <a:t>We looked at positive, negative, and neutral reviews. So that we may more precisely identify product reviews.</a:t>
              </a:r>
              <a:endParaRPr/>
            </a:p>
          </p:txBody>
        </p:sp>
        <p:sp>
          <p:nvSpPr>
            <p:cNvPr id="142" name="Google Shape;142;p4"/>
            <p:cNvSpPr/>
            <p:nvPr/>
          </p:nvSpPr>
          <p:spPr>
            <a:xfrm>
              <a:off x="5326899" y="2086203"/>
              <a:ext cx="1301244" cy="1301244"/>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600160" y="2359464"/>
              <a:ext cx="754721" cy="75472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906981" y="2086203"/>
              <a:ext cx="3067218" cy="13012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6906981" y="2086203"/>
              <a:ext cx="3067218" cy="1301244"/>
            </a:xfrm>
            <a:prstGeom prst="rect">
              <a:avLst/>
            </a:prstGeom>
            <a:noFill/>
            <a:ln>
              <a:noFill/>
            </a:ln>
          </p:spPr>
          <p:txBody>
            <a:bodyPr spcFirstLastPara="1" wrap="square" lIns="0" tIns="0" rIns="0" bIns="0" anchor="ctr" anchorCtr="0">
              <a:noAutofit/>
            </a:bodyPr>
            <a:lstStyle/>
            <a:p>
              <a:pPr defTabSz="896203">
                <a:lnSpc>
                  <a:spcPct val="90000"/>
                </a:lnSpc>
                <a:spcAft>
                  <a:spcPts val="588"/>
                </a:spcAft>
                <a:buClr>
                  <a:schemeClr val="dk1"/>
                </a:buClr>
                <a:buSzPts val="1500"/>
              </a:pPr>
              <a:r>
                <a:rPr lang="en-US" sz="1030" kern="1200">
                  <a:solidFill>
                    <a:schemeClr val="dk1"/>
                  </a:solidFill>
                  <a:latin typeface="Calibri"/>
                  <a:ea typeface="+mn-ea"/>
                  <a:cs typeface="Calibri"/>
                  <a:sym typeface="Calibri"/>
                </a:rPr>
                <a:t>Using Customer Review or Summary you can use it for sentiment Analysis purposes which gives us an idea about whether a product should be purchased or not based on Positive, Negative Reviews.</a:t>
              </a:r>
              <a:endParaRPr sz="15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useBgFill="1">
        <p:nvSpPr>
          <p:cNvPr id="158" name="Rectangle 15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Rectangle 15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F77745-F382-5F3B-2CA4-68EA9A591068}"/>
              </a:ext>
            </a:extLst>
          </p:cNvPr>
          <p:cNvSpPr txBox="1"/>
          <p:nvPr/>
        </p:nvSpPr>
        <p:spPr>
          <a:xfrm>
            <a:off x="699714" y="353160"/>
            <a:ext cx="7703506" cy="89858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dirty="0">
                <a:solidFill>
                  <a:srgbClr val="FFFFFF"/>
                </a:solidFill>
                <a:latin typeface="+mj-lt"/>
                <a:ea typeface="+mj-ea"/>
                <a:cs typeface="+mj-cs"/>
              </a:rPr>
              <a:t>Code snippets for sentiment analysis using </a:t>
            </a:r>
            <a:r>
              <a:rPr lang="en-US" sz="2800" b="1" dirty="0" err="1">
                <a:solidFill>
                  <a:srgbClr val="FFFFFF"/>
                </a:solidFill>
                <a:latin typeface="+mj-lt"/>
                <a:ea typeface="+mj-ea"/>
                <a:cs typeface="+mj-cs"/>
              </a:rPr>
              <a:t>Textblob</a:t>
            </a:r>
            <a:endParaRPr lang="en-US" sz="2800" b="1" dirty="0">
              <a:solidFill>
                <a:srgbClr val="FFFFFF"/>
              </a:solidFill>
              <a:latin typeface="+mj-lt"/>
              <a:ea typeface="+mj-ea"/>
              <a:cs typeface="+mj-cs"/>
            </a:endParaRPr>
          </a:p>
        </p:txBody>
      </p:sp>
      <p:pic>
        <p:nvPicPr>
          <p:cNvPr id="153" name="Google Shape;153;g2421924175e_3_16" descr="A screenshot of a computer program&#10;&#10;Description automatically generated with medium confidence"/>
          <p:cNvPicPr preferRelativeResize="0"/>
          <p:nvPr/>
        </p:nvPicPr>
        <p:blipFill>
          <a:blip r:embed="rId3"/>
          <a:stretch>
            <a:fillRect/>
          </a:stretch>
        </p:blipFill>
        <p:spPr>
          <a:xfrm>
            <a:off x="125439" y="2010703"/>
            <a:ext cx="5314662" cy="1847191"/>
          </a:xfrm>
          <a:prstGeom prst="rect">
            <a:avLst/>
          </a:prstGeom>
          <a:noFill/>
        </p:spPr>
      </p:pic>
      <p:pic>
        <p:nvPicPr>
          <p:cNvPr id="152" name="Google Shape;152;g2421924175e_3_16" descr="A screenshot of a computer&#10;&#10;Description automatically generated with medium confidence"/>
          <p:cNvPicPr preferRelativeResize="0"/>
          <p:nvPr/>
        </p:nvPicPr>
        <p:blipFill>
          <a:blip r:embed="rId4"/>
          <a:stretch>
            <a:fillRect/>
          </a:stretch>
        </p:blipFill>
        <p:spPr>
          <a:xfrm>
            <a:off x="5682228" y="3032567"/>
            <a:ext cx="6509772" cy="368074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60" name="Google Shape;160;g2421924175e_3_23"/>
          <p:cNvPicPr preferRelativeResize="0"/>
          <p:nvPr/>
        </p:nvPicPr>
        <p:blipFill>
          <a:blip r:embed="rId3">
            <a:alphaModFix/>
          </a:blip>
          <a:stretch>
            <a:fillRect/>
          </a:stretch>
        </p:blipFill>
        <p:spPr>
          <a:xfrm>
            <a:off x="1247450" y="894892"/>
            <a:ext cx="9150476" cy="3652425"/>
          </a:xfrm>
          <a:prstGeom prst="rect">
            <a:avLst/>
          </a:prstGeom>
          <a:noFill/>
          <a:ln>
            <a:noFill/>
          </a:ln>
        </p:spPr>
      </p:pic>
      <p:pic>
        <p:nvPicPr>
          <p:cNvPr id="161" name="Google Shape;161;g2421924175e_3_23"/>
          <p:cNvPicPr preferRelativeResize="0"/>
          <p:nvPr/>
        </p:nvPicPr>
        <p:blipFill>
          <a:blip r:embed="rId4">
            <a:alphaModFix/>
          </a:blip>
          <a:stretch>
            <a:fillRect/>
          </a:stretch>
        </p:blipFill>
        <p:spPr>
          <a:xfrm>
            <a:off x="1247450" y="4274101"/>
            <a:ext cx="9150476" cy="2583899"/>
          </a:xfrm>
          <a:prstGeom prst="rect">
            <a:avLst/>
          </a:prstGeom>
          <a:noFill/>
          <a:ln>
            <a:noFill/>
          </a:ln>
        </p:spPr>
      </p:pic>
      <p:sp>
        <p:nvSpPr>
          <p:cNvPr id="4" name="TextBox 3">
            <a:extLst>
              <a:ext uri="{FF2B5EF4-FFF2-40B4-BE49-F238E27FC236}">
                <a16:creationId xmlns:a16="http://schemas.microsoft.com/office/drawing/2014/main" id="{D1E6261C-9DAB-21F3-BAF9-F268CBF0F796}"/>
              </a:ext>
            </a:extLst>
          </p:cNvPr>
          <p:cNvSpPr txBox="1"/>
          <p:nvPr/>
        </p:nvSpPr>
        <p:spPr>
          <a:xfrm>
            <a:off x="4310743" y="315295"/>
            <a:ext cx="5869378" cy="369332"/>
          </a:xfrm>
          <a:prstGeom prst="rect">
            <a:avLst/>
          </a:prstGeom>
          <a:noFill/>
        </p:spPr>
        <p:txBody>
          <a:bodyPr wrap="square">
            <a:spAutoFit/>
          </a:bodyPr>
          <a:lstStyle/>
          <a:p>
            <a:r>
              <a:rPr lang="en-US" b="1" dirty="0"/>
              <a:t>Code output with sentiment analysis</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91</TotalTime>
  <Words>715</Words>
  <Application>Microsoft Macintosh PowerPoint</Application>
  <PresentationFormat>Widescreen</PresentationFormat>
  <Paragraphs>69</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Inter</vt:lpstr>
      <vt:lpstr>Office Theme</vt:lpstr>
      <vt:lpstr>PowerPoint Presentation</vt:lpstr>
      <vt:lpstr>Project Description</vt:lpstr>
      <vt:lpstr>Dataset Description</vt:lpstr>
      <vt:lpstr>PowerPoint Presentation</vt:lpstr>
      <vt:lpstr>PowerPoint Presentation</vt:lpstr>
      <vt:lpstr>PowerPoint Presentation</vt:lpstr>
      <vt:lpstr>Sentiment Analysis</vt:lpstr>
      <vt:lpstr>PowerPoint Presentation</vt:lpstr>
      <vt:lpstr>PowerPoint Presentation</vt:lpstr>
      <vt:lpstr>PowerPoint Presentation</vt:lpstr>
      <vt:lpstr>Visualization</vt:lpstr>
      <vt:lpstr>PowerPoint Presentation</vt:lpstr>
      <vt:lpstr>Word Cloud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linga sravani</dc:creator>
  <cp:lastModifiedBy>Vineeth Petnakota</cp:lastModifiedBy>
  <cp:revision>8</cp:revision>
  <dcterms:created xsi:type="dcterms:W3CDTF">2023-05-06T16:58:13Z</dcterms:created>
  <dcterms:modified xsi:type="dcterms:W3CDTF">2023-05-11T03:12:30Z</dcterms:modified>
</cp:coreProperties>
</file>